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Outfit"/>
      <p:regular r:id="rId17"/>
    </p:embeddedFont>
    <p:embeddedFont>
      <p:font typeface="Outfit"/>
      <p:regular r:id="rId18"/>
    </p:embeddedFont>
    <p:embeddedFont>
      <p:font typeface="Bitter"/>
      <p:regular r:id="rId19"/>
    </p:embeddedFont>
    <p:embeddedFont>
      <p:font typeface="Bitter"/>
      <p:regular r:id="rId20"/>
    </p:embeddedFont>
    <p:embeddedFont>
      <p:font typeface="Bitter"/>
      <p:regular r:id="rId21"/>
    </p:embeddedFont>
    <p:embeddedFont>
      <p:font typeface="Bit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5-2.png>
</file>

<file path=ppt/media/image-5-3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slideLayout" Target="../slideLayouts/slideLayout5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Uncovering insights from transactional data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5411" y="848320"/>
            <a:ext cx="5968484" cy="588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Business Recommendations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145411" y="1671161"/>
            <a:ext cx="188238" cy="235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145411" y="1968222"/>
            <a:ext cx="7825978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6" name="Text 3"/>
          <p:cNvSpPr/>
          <p:nvPr/>
        </p:nvSpPr>
        <p:spPr>
          <a:xfrm>
            <a:off x="6145411" y="2108002"/>
            <a:ext cx="2353628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Boost Subscriptions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145411" y="2495907"/>
            <a:ext cx="7825978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Promote exclusive benefits to increase subscriber base.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145411" y="3068836"/>
            <a:ext cx="188238" cy="235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145411" y="3365897"/>
            <a:ext cx="7825978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0" name="Text 7"/>
          <p:cNvSpPr/>
          <p:nvPr/>
        </p:nvSpPr>
        <p:spPr>
          <a:xfrm>
            <a:off x="6145411" y="3505676"/>
            <a:ext cx="3024902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Customer Loyalty Programs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145411" y="3893582"/>
            <a:ext cx="7825978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Reward repeat buyers to foster loyalty and move them into the “Loyal” segment.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145411" y="4466511"/>
            <a:ext cx="188238" cy="235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145411" y="4763572"/>
            <a:ext cx="7825978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4" name="Text 11"/>
          <p:cNvSpPr/>
          <p:nvPr/>
        </p:nvSpPr>
        <p:spPr>
          <a:xfrm>
            <a:off x="6145411" y="4903351"/>
            <a:ext cx="2457212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Review Discount Policy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145411" y="5291257"/>
            <a:ext cx="7825978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Balance sales boosts with margin control for optimal profitability.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145411" y="5864185"/>
            <a:ext cx="188238" cy="235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145411" y="6161246"/>
            <a:ext cx="7825978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8" name="Text 15"/>
          <p:cNvSpPr/>
          <p:nvPr/>
        </p:nvSpPr>
        <p:spPr>
          <a:xfrm>
            <a:off x="6145411" y="6301026"/>
            <a:ext cx="2353628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Targeted Marketing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145411" y="6688931"/>
            <a:ext cx="7825978" cy="551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Focus efforts on high-revenue age groups and express-shipping users for maximum impact.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62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5860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This project analyzes customer shopping behavior using transactional data from 3,900 purchases across various product categories.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139565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4139565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887278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Uncover insights into spending patterns, customer segments, product preferences, and subscription behavior.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4139565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4139565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4887278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Transactional data from 3,900 customer purchases.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79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42793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Our dataset comprises 3,900 rows and 18 columns, offering a rich view into customer interactions.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35573"/>
            <a:ext cx="4205168" cy="32663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Customer demographics (Age, Gender, Location, Subscription Status)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Purchase details (Item, Category, Amount, Season, Size, Color)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Shopping behavior (Discount, Promo Code, Previous Purchases, Frequency, Review Rating, Shipping Type)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9981" y="2292072"/>
            <a:ext cx="8284131" cy="469427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21224" y="519351"/>
            <a:ext cx="7121604" cy="551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Exploratory Data Analysis (Python)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76155" y="1346359"/>
            <a:ext cx="9477970" cy="4337685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76358" y="2429362"/>
            <a:ext cx="609380" cy="6093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439" y="4482592"/>
            <a:ext cx="1779390" cy="68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Feature Engineering</a:t>
            </a:r>
            <a:endParaRPr lang="en-US" sz="21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45457" y="2430505"/>
            <a:ext cx="609380" cy="60938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590921" y="4482592"/>
            <a:ext cx="1779390" cy="68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Missing Data Handling</a:t>
            </a:r>
            <a:endParaRPr lang="en-US" sz="21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15127" y="2430505"/>
            <a:ext cx="609380" cy="60938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360591" y="4482592"/>
            <a:ext cx="1779390" cy="68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Initial Exploration</a:t>
            </a:r>
            <a:endParaRPr lang="en-US" sz="21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72609" y="2430505"/>
            <a:ext cx="609380" cy="609380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3081510" y="4653980"/>
            <a:ext cx="1779389" cy="34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 Loading</a:t>
            </a:r>
            <a:endParaRPr lang="en-US" sz="2150" dirty="0"/>
          </a:p>
        </p:txBody>
      </p:sp>
      <p:sp>
        <p:nvSpPr>
          <p:cNvPr id="12" name="Text 5"/>
          <p:cNvSpPr/>
          <p:nvPr/>
        </p:nvSpPr>
        <p:spPr>
          <a:xfrm>
            <a:off x="1221224" y="5838706"/>
            <a:ext cx="12187952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We utilized Python for data preparation and cleaning, ensuring a robust foundation for analysis.</a:t>
            </a:r>
            <a:endParaRPr lang="en-US" sz="1350" dirty="0"/>
          </a:p>
        </p:txBody>
      </p:sp>
      <p:sp>
        <p:nvSpPr>
          <p:cNvPr id="13" name="Shape 6"/>
          <p:cNvSpPr/>
          <p:nvPr/>
        </p:nvSpPr>
        <p:spPr>
          <a:xfrm>
            <a:off x="1221224" y="6244709"/>
            <a:ext cx="3970973" cy="1465540"/>
          </a:xfrm>
          <a:prstGeom prst="roundRect">
            <a:avLst>
              <a:gd name="adj" fmla="val 1808"/>
            </a:avLst>
          </a:prstGeom>
          <a:solidFill>
            <a:srgbClr val="3B3C3E"/>
          </a:solidFill>
          <a:ln/>
        </p:spPr>
      </p:sp>
      <p:sp>
        <p:nvSpPr>
          <p:cNvPr id="14" name="Text 7"/>
          <p:cNvSpPr/>
          <p:nvPr/>
        </p:nvSpPr>
        <p:spPr>
          <a:xfrm>
            <a:off x="1397794" y="6421279"/>
            <a:ext cx="2801541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 Loading &amp; Exploration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397794" y="6779657"/>
            <a:ext cx="3617833" cy="502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Imported data with pandas, checked structure and summary statistics.</a:t>
            </a:r>
            <a:endParaRPr lang="en-US" sz="1350" dirty="0"/>
          </a:p>
        </p:txBody>
      </p:sp>
      <p:sp>
        <p:nvSpPr>
          <p:cNvPr id="16" name="Shape 9"/>
          <p:cNvSpPr/>
          <p:nvPr/>
        </p:nvSpPr>
        <p:spPr>
          <a:xfrm>
            <a:off x="5329714" y="6244709"/>
            <a:ext cx="3970973" cy="1465540"/>
          </a:xfrm>
          <a:prstGeom prst="roundRect">
            <a:avLst>
              <a:gd name="adj" fmla="val 1808"/>
            </a:avLst>
          </a:prstGeom>
          <a:solidFill>
            <a:srgbClr val="3B3C3E"/>
          </a:solidFill>
          <a:ln/>
        </p:spPr>
      </p:sp>
      <p:sp>
        <p:nvSpPr>
          <p:cNvPr id="17" name="Text 10"/>
          <p:cNvSpPr/>
          <p:nvPr/>
        </p:nvSpPr>
        <p:spPr>
          <a:xfrm>
            <a:off x="5506283" y="6421279"/>
            <a:ext cx="2207895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 Cleaning</a:t>
            </a:r>
            <a:endParaRPr lang="en-US" sz="1700" dirty="0"/>
          </a:p>
        </p:txBody>
      </p:sp>
      <p:sp>
        <p:nvSpPr>
          <p:cNvPr id="18" name="Text 11"/>
          <p:cNvSpPr/>
          <p:nvPr/>
        </p:nvSpPr>
        <p:spPr>
          <a:xfrm>
            <a:off x="5506283" y="6779657"/>
            <a:ext cx="3617833" cy="502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Imputed missing 'Review Rating' values using median by product category.</a:t>
            </a:r>
            <a:endParaRPr lang="en-US" sz="1350" dirty="0"/>
          </a:p>
        </p:txBody>
      </p:sp>
      <p:sp>
        <p:nvSpPr>
          <p:cNvPr id="19" name="Shape 12"/>
          <p:cNvSpPr/>
          <p:nvPr/>
        </p:nvSpPr>
        <p:spPr>
          <a:xfrm>
            <a:off x="9438203" y="6244709"/>
            <a:ext cx="3970973" cy="1465540"/>
          </a:xfrm>
          <a:prstGeom prst="roundRect">
            <a:avLst>
              <a:gd name="adj" fmla="val 1808"/>
            </a:avLst>
          </a:prstGeom>
          <a:solidFill>
            <a:srgbClr val="3B3C3E"/>
          </a:solidFill>
          <a:ln/>
        </p:spPr>
      </p:sp>
      <p:sp>
        <p:nvSpPr>
          <p:cNvPr id="20" name="Text 13"/>
          <p:cNvSpPr/>
          <p:nvPr/>
        </p:nvSpPr>
        <p:spPr>
          <a:xfrm>
            <a:off x="9614773" y="6421279"/>
            <a:ext cx="2207895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Feature Engineering</a:t>
            </a:r>
            <a:endParaRPr lang="en-US" sz="1700" dirty="0"/>
          </a:p>
        </p:txBody>
      </p:sp>
      <p:sp>
        <p:nvSpPr>
          <p:cNvPr id="21" name="Text 14"/>
          <p:cNvSpPr/>
          <p:nvPr/>
        </p:nvSpPr>
        <p:spPr>
          <a:xfrm>
            <a:off x="9614773" y="6779657"/>
            <a:ext cx="3617833" cy="754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Created 'age_group' and 'purchase_frequency_days' for deeper insights.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4880"/>
            <a:ext cx="117103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 Analysis (SQL) - Key Business Questions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572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Structured analysis in PostgreSQL revealed critical insights into customer behavior.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675340"/>
            <a:ext cx="1480185" cy="148018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57463" y="3675340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557463" y="4520089"/>
            <a:ext cx="23949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Male customers generated $157,890, while female customers generated $75,191.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675340"/>
            <a:ext cx="1480185" cy="148018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999565" y="3675340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999565" y="4520089"/>
            <a:ext cx="23949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Identified 839 customers who used discounts but spent above average.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675340"/>
            <a:ext cx="1480185" cy="148018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1441668" y="3675340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1441668" y="4520089"/>
            <a:ext cx="23949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Gloves (3.86), Sandals (3.84), Boots (3.82), Hat (3.80), Skirt (3.78).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7981"/>
            <a:ext cx="82654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Shipping &amp; Subscription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67263"/>
            <a:ext cx="34562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48407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Express shipping users have a slightly higher average purchase amount ($60.48) compared to standard ($58.46).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63929"/>
            <a:ext cx="41765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345073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Non-subscribers contribute more to total revenue ($170,436) than subscribers ($62,645).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9981" y="2292072"/>
            <a:ext cx="8284131" cy="46942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3202"/>
            <a:ext cx="89968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Product &amp; Customer Segmentation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05770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1C1D1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275290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9656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9FA582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313574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872746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4717494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Hat (50%), Sneakers (49.66%), Coat (49.07%), Sweater (48.17%), Pants (47.37%) had the highest discount rates.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305770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1C1D1F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3275290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29656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9FA582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313574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3872746"/>
            <a:ext cx="31728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436316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Loyal customers (3116), Returning (701), and New (83) segments identified.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3305770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1C1D1F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3275290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29656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9FA582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313574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3872746"/>
            <a:ext cx="34753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Top Products per Category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436316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Jewelry, Blouse, Sandals, and Jacket are top sellers in their respective categories.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7981"/>
            <a:ext cx="99265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Purchase Frequency &amp; Revenue by Age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92072"/>
            <a:ext cx="8284131" cy="469427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867263"/>
            <a:ext cx="39278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38943" y="3448407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Customers with more than 5 purchases are more likely to subscribe (958 subscribers vs. 2518 non-subscribers).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638943" y="4763929"/>
            <a:ext cx="29184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38943" y="5345073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Young Adults ($62,143) and Middle-aged ($59,197) groups contribute the most revenue.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9572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Power BI Dashboard: Visualizing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5344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An interactive Power BI dashboard provides a comprehensive visual overview of customer behavior.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4774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3.9K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0190" y="587954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Customers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893493" y="484774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$59.76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587954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Avg. Purchase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506795" y="484774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3.75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11506795" y="587954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Avg. Rating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2026-02-05T22:09:50Z</dcterms:created>
  <dcterms:modified xsi:type="dcterms:W3CDTF">2026-02-05T22:09:50Z</dcterms:modified>
</cp:coreProperties>
</file>